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6" r:id="rId11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97" d="100"/>
          <a:sy n="97" d="100"/>
        </p:scale>
        <p:origin x="55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719C10-6401-40DB-9852-B0821A7ECB89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561F0C1D-C1B8-48F2-B909-06BF5E62AA66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Demographic makeup</a:t>
          </a:r>
          <a:endParaRPr lang="en-NL" dirty="0"/>
        </a:p>
      </dgm:t>
    </dgm:pt>
    <dgm:pt modelId="{AA89F628-76BC-40C1-8699-747989C33539}" type="parTrans" cxnId="{F75DF635-D64F-48D6-B42A-31FC0A8D3C7E}">
      <dgm:prSet/>
      <dgm:spPr/>
      <dgm:t>
        <a:bodyPr/>
        <a:lstStyle/>
        <a:p>
          <a:endParaRPr lang="en-NL"/>
        </a:p>
      </dgm:t>
    </dgm:pt>
    <dgm:pt modelId="{4BDEEC44-670F-49A4-8C9A-5A1B756D8B3A}" type="sibTrans" cxnId="{F75DF635-D64F-48D6-B42A-31FC0A8D3C7E}">
      <dgm:prSet/>
      <dgm:spPr/>
      <dgm:t>
        <a:bodyPr/>
        <a:lstStyle/>
        <a:p>
          <a:endParaRPr lang="en-NL"/>
        </a:p>
      </dgm:t>
    </dgm:pt>
    <dgm:pt modelId="{8D3AB20D-757C-45E2-9E9E-9F91F86E736F}">
      <dgm:prSet phldrT="[Text]"/>
      <dgm:spPr/>
      <dgm:t>
        <a:bodyPr/>
        <a:lstStyle/>
        <a:p>
          <a:r>
            <a:rPr lang="en-US" dirty="0"/>
            <a:t>Public venues</a:t>
          </a:r>
          <a:endParaRPr lang="en-NL" dirty="0"/>
        </a:p>
      </dgm:t>
    </dgm:pt>
    <dgm:pt modelId="{4851D499-CD67-42DA-9CA1-1EF74849346F}" type="parTrans" cxnId="{D05D4708-2CCD-4D00-9B53-B2F4DFB14368}">
      <dgm:prSet/>
      <dgm:spPr/>
      <dgm:t>
        <a:bodyPr/>
        <a:lstStyle/>
        <a:p>
          <a:endParaRPr lang="en-NL"/>
        </a:p>
      </dgm:t>
    </dgm:pt>
    <dgm:pt modelId="{118D7212-061E-4235-8630-7B0747A0BB71}" type="sibTrans" cxnId="{D05D4708-2CCD-4D00-9B53-B2F4DFB14368}">
      <dgm:prSet/>
      <dgm:spPr/>
      <dgm:t>
        <a:bodyPr/>
        <a:lstStyle/>
        <a:p>
          <a:endParaRPr lang="en-NL"/>
        </a:p>
      </dgm:t>
    </dgm:pt>
    <dgm:pt modelId="{F279DF11-0716-4C32-B65F-F529E5C7200B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Crime</a:t>
          </a:r>
          <a:endParaRPr lang="en-NL" dirty="0"/>
        </a:p>
      </dgm:t>
    </dgm:pt>
    <dgm:pt modelId="{43837536-9159-4CC0-96ED-F978187ACE86}" type="parTrans" cxnId="{EB0AF1D9-43BC-4219-A2F9-D0A4F4121261}">
      <dgm:prSet/>
      <dgm:spPr/>
      <dgm:t>
        <a:bodyPr/>
        <a:lstStyle/>
        <a:p>
          <a:endParaRPr lang="en-NL"/>
        </a:p>
      </dgm:t>
    </dgm:pt>
    <dgm:pt modelId="{9A03EE23-5FA6-45E8-8FAF-900A04C842B2}" type="sibTrans" cxnId="{EB0AF1D9-43BC-4219-A2F9-D0A4F4121261}">
      <dgm:prSet/>
      <dgm:spPr/>
      <dgm:t>
        <a:bodyPr/>
        <a:lstStyle/>
        <a:p>
          <a:endParaRPr lang="en-NL"/>
        </a:p>
      </dgm:t>
    </dgm:pt>
    <dgm:pt modelId="{8D154062-6404-4D88-9329-4FA12D9D1F32}">
      <dgm:prSet phldrT="[Text]"/>
      <dgm:spPr/>
      <dgm:t>
        <a:bodyPr/>
        <a:lstStyle/>
        <a:p>
          <a:endParaRPr lang="en-NL" dirty="0"/>
        </a:p>
      </dgm:t>
    </dgm:pt>
    <dgm:pt modelId="{1EF6B651-D8DB-4206-B67E-7907C36ECDA8}" type="parTrans" cxnId="{9BC56417-3B5F-44EB-A848-3FD734F55773}">
      <dgm:prSet/>
      <dgm:spPr/>
      <dgm:t>
        <a:bodyPr/>
        <a:lstStyle/>
        <a:p>
          <a:endParaRPr lang="en-NL"/>
        </a:p>
      </dgm:t>
    </dgm:pt>
    <dgm:pt modelId="{C3ABDA7D-42A1-467A-99FF-13A3437A3783}" type="sibTrans" cxnId="{9BC56417-3B5F-44EB-A848-3FD734F55773}">
      <dgm:prSet/>
      <dgm:spPr/>
      <dgm:t>
        <a:bodyPr/>
        <a:lstStyle/>
        <a:p>
          <a:endParaRPr lang="en-NL"/>
        </a:p>
      </dgm:t>
    </dgm:pt>
    <dgm:pt modelId="{9B799074-E26B-40D7-8972-B8680EAEA3F0}" type="pres">
      <dgm:prSet presAssocID="{3F719C10-6401-40DB-9852-B0821A7ECB8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607F5B98-2465-4FD0-BE81-88933F7018D4}" type="pres">
      <dgm:prSet presAssocID="{561F0C1D-C1B8-48F2-B909-06BF5E62AA66}" presName="gear1" presStyleLbl="node1" presStyleIdx="0" presStyleCnt="3">
        <dgm:presLayoutVars>
          <dgm:chMax val="1"/>
          <dgm:bulletEnabled val="1"/>
        </dgm:presLayoutVars>
      </dgm:prSet>
      <dgm:spPr/>
    </dgm:pt>
    <dgm:pt modelId="{605D5352-2286-44A5-9DED-352D6913BC85}" type="pres">
      <dgm:prSet presAssocID="{561F0C1D-C1B8-48F2-B909-06BF5E62AA66}" presName="gear1srcNode" presStyleLbl="node1" presStyleIdx="0" presStyleCnt="3"/>
      <dgm:spPr/>
    </dgm:pt>
    <dgm:pt modelId="{CDFAF3E0-09E5-4B23-B8AB-F29AB4617975}" type="pres">
      <dgm:prSet presAssocID="{561F0C1D-C1B8-48F2-B909-06BF5E62AA66}" presName="gear1dstNode" presStyleLbl="node1" presStyleIdx="0" presStyleCnt="3"/>
      <dgm:spPr/>
    </dgm:pt>
    <dgm:pt modelId="{0B17D184-044C-4DFB-BD4E-119EFC70BCE2}" type="pres">
      <dgm:prSet presAssocID="{8D3AB20D-757C-45E2-9E9E-9F91F86E736F}" presName="gear2" presStyleLbl="node1" presStyleIdx="1" presStyleCnt="3">
        <dgm:presLayoutVars>
          <dgm:chMax val="1"/>
          <dgm:bulletEnabled val="1"/>
        </dgm:presLayoutVars>
      </dgm:prSet>
      <dgm:spPr/>
    </dgm:pt>
    <dgm:pt modelId="{79DE5503-8D0A-484F-9129-FCAEB8F31F87}" type="pres">
      <dgm:prSet presAssocID="{8D3AB20D-757C-45E2-9E9E-9F91F86E736F}" presName="gear2srcNode" presStyleLbl="node1" presStyleIdx="1" presStyleCnt="3"/>
      <dgm:spPr/>
    </dgm:pt>
    <dgm:pt modelId="{89B75C27-1646-42A6-9416-14E00E3890B3}" type="pres">
      <dgm:prSet presAssocID="{8D3AB20D-757C-45E2-9E9E-9F91F86E736F}" presName="gear2dstNode" presStyleLbl="node1" presStyleIdx="1" presStyleCnt="3"/>
      <dgm:spPr/>
    </dgm:pt>
    <dgm:pt modelId="{A489D821-BCEA-49F6-897A-52F94FF63B3B}" type="pres">
      <dgm:prSet presAssocID="{F279DF11-0716-4C32-B65F-F529E5C7200B}" presName="gear3" presStyleLbl="node1" presStyleIdx="2" presStyleCnt="3"/>
      <dgm:spPr/>
    </dgm:pt>
    <dgm:pt modelId="{696E0797-E482-41D3-9B33-3166541A116D}" type="pres">
      <dgm:prSet presAssocID="{F279DF11-0716-4C32-B65F-F529E5C7200B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C2502F38-D349-460E-A4C5-A36777627091}" type="pres">
      <dgm:prSet presAssocID="{F279DF11-0716-4C32-B65F-F529E5C7200B}" presName="gear3srcNode" presStyleLbl="node1" presStyleIdx="2" presStyleCnt="3"/>
      <dgm:spPr/>
    </dgm:pt>
    <dgm:pt modelId="{CB3EB202-BA06-4EA3-A493-4BDAA092B694}" type="pres">
      <dgm:prSet presAssocID="{F279DF11-0716-4C32-B65F-F529E5C7200B}" presName="gear3dstNode" presStyleLbl="node1" presStyleIdx="2" presStyleCnt="3"/>
      <dgm:spPr/>
    </dgm:pt>
    <dgm:pt modelId="{777724ED-0F70-4FB5-8717-4BD1087C4BB2}" type="pres">
      <dgm:prSet presAssocID="{4BDEEC44-670F-49A4-8C9A-5A1B756D8B3A}" presName="connector1" presStyleLbl="sibTrans2D1" presStyleIdx="0" presStyleCnt="3"/>
      <dgm:spPr/>
    </dgm:pt>
    <dgm:pt modelId="{A024823F-3BDA-4AD9-BE80-BC9EA0B38853}" type="pres">
      <dgm:prSet presAssocID="{118D7212-061E-4235-8630-7B0747A0BB71}" presName="connector2" presStyleLbl="sibTrans2D1" presStyleIdx="1" presStyleCnt="3"/>
      <dgm:spPr/>
    </dgm:pt>
    <dgm:pt modelId="{A2AA3B57-10D9-4F12-AC19-13160B9FBF87}" type="pres">
      <dgm:prSet presAssocID="{9A03EE23-5FA6-45E8-8FAF-900A04C842B2}" presName="connector3" presStyleLbl="sibTrans2D1" presStyleIdx="2" presStyleCnt="3"/>
      <dgm:spPr/>
    </dgm:pt>
  </dgm:ptLst>
  <dgm:cxnLst>
    <dgm:cxn modelId="{D05D4708-2CCD-4D00-9B53-B2F4DFB14368}" srcId="{3F719C10-6401-40DB-9852-B0821A7ECB89}" destId="{8D3AB20D-757C-45E2-9E9E-9F91F86E736F}" srcOrd="1" destOrd="0" parTransId="{4851D499-CD67-42DA-9CA1-1EF74849346F}" sibTransId="{118D7212-061E-4235-8630-7B0747A0BB71}"/>
    <dgm:cxn modelId="{87631517-58DC-4D78-BCDC-C01E813C5661}" type="presOf" srcId="{8D3AB20D-757C-45E2-9E9E-9F91F86E736F}" destId="{79DE5503-8D0A-484F-9129-FCAEB8F31F87}" srcOrd="1" destOrd="0" presId="urn:microsoft.com/office/officeart/2005/8/layout/gear1"/>
    <dgm:cxn modelId="{9BC56417-3B5F-44EB-A848-3FD734F55773}" srcId="{3F719C10-6401-40DB-9852-B0821A7ECB89}" destId="{8D154062-6404-4D88-9329-4FA12D9D1F32}" srcOrd="3" destOrd="0" parTransId="{1EF6B651-D8DB-4206-B67E-7907C36ECDA8}" sibTransId="{C3ABDA7D-42A1-467A-99FF-13A3437A3783}"/>
    <dgm:cxn modelId="{B2B42819-2D48-4A7D-8299-71EDB743EB94}" type="presOf" srcId="{561F0C1D-C1B8-48F2-B909-06BF5E62AA66}" destId="{607F5B98-2465-4FD0-BE81-88933F7018D4}" srcOrd="0" destOrd="0" presId="urn:microsoft.com/office/officeart/2005/8/layout/gear1"/>
    <dgm:cxn modelId="{D82C0F1F-DEB5-4E2E-83AC-18B35C878C1F}" type="presOf" srcId="{9A03EE23-5FA6-45E8-8FAF-900A04C842B2}" destId="{A2AA3B57-10D9-4F12-AC19-13160B9FBF87}" srcOrd="0" destOrd="0" presId="urn:microsoft.com/office/officeart/2005/8/layout/gear1"/>
    <dgm:cxn modelId="{6A66D732-2E1C-412A-AB33-A116464E0846}" type="presOf" srcId="{4BDEEC44-670F-49A4-8C9A-5A1B756D8B3A}" destId="{777724ED-0F70-4FB5-8717-4BD1087C4BB2}" srcOrd="0" destOrd="0" presId="urn:microsoft.com/office/officeart/2005/8/layout/gear1"/>
    <dgm:cxn modelId="{F75DF635-D64F-48D6-B42A-31FC0A8D3C7E}" srcId="{3F719C10-6401-40DB-9852-B0821A7ECB89}" destId="{561F0C1D-C1B8-48F2-B909-06BF5E62AA66}" srcOrd="0" destOrd="0" parTransId="{AA89F628-76BC-40C1-8699-747989C33539}" sibTransId="{4BDEEC44-670F-49A4-8C9A-5A1B756D8B3A}"/>
    <dgm:cxn modelId="{30FEA03C-4405-43B6-B22D-7327CC9166A9}" type="presOf" srcId="{561F0C1D-C1B8-48F2-B909-06BF5E62AA66}" destId="{CDFAF3E0-09E5-4B23-B8AB-F29AB4617975}" srcOrd="2" destOrd="0" presId="urn:microsoft.com/office/officeart/2005/8/layout/gear1"/>
    <dgm:cxn modelId="{E6F4C73D-CBB5-4D89-AB6E-457CB82D6D63}" type="presOf" srcId="{3F719C10-6401-40DB-9852-B0821A7ECB89}" destId="{9B799074-E26B-40D7-8972-B8680EAEA3F0}" srcOrd="0" destOrd="0" presId="urn:microsoft.com/office/officeart/2005/8/layout/gear1"/>
    <dgm:cxn modelId="{56352344-BE38-48A6-B98C-32E086B819AE}" type="presOf" srcId="{F279DF11-0716-4C32-B65F-F529E5C7200B}" destId="{C2502F38-D349-460E-A4C5-A36777627091}" srcOrd="2" destOrd="0" presId="urn:microsoft.com/office/officeart/2005/8/layout/gear1"/>
    <dgm:cxn modelId="{B5C20C67-1245-4FB2-9530-9DC540E7DD80}" type="presOf" srcId="{F279DF11-0716-4C32-B65F-F529E5C7200B}" destId="{CB3EB202-BA06-4EA3-A493-4BDAA092B694}" srcOrd="3" destOrd="0" presId="urn:microsoft.com/office/officeart/2005/8/layout/gear1"/>
    <dgm:cxn modelId="{27D4E84F-824C-4C7B-8CC7-425731D5598D}" type="presOf" srcId="{8D3AB20D-757C-45E2-9E9E-9F91F86E736F}" destId="{0B17D184-044C-4DFB-BD4E-119EFC70BCE2}" srcOrd="0" destOrd="0" presId="urn:microsoft.com/office/officeart/2005/8/layout/gear1"/>
    <dgm:cxn modelId="{BDE68552-0C53-462D-AC43-0BB7A02B3010}" type="presOf" srcId="{118D7212-061E-4235-8630-7B0747A0BB71}" destId="{A024823F-3BDA-4AD9-BE80-BC9EA0B38853}" srcOrd="0" destOrd="0" presId="urn:microsoft.com/office/officeart/2005/8/layout/gear1"/>
    <dgm:cxn modelId="{734BB259-8B21-4BCD-9213-5FEFBEADB382}" type="presOf" srcId="{561F0C1D-C1B8-48F2-B909-06BF5E62AA66}" destId="{605D5352-2286-44A5-9DED-352D6913BC85}" srcOrd="1" destOrd="0" presId="urn:microsoft.com/office/officeart/2005/8/layout/gear1"/>
    <dgm:cxn modelId="{F1C98098-8D71-4D26-864F-073EBCDF69AE}" type="presOf" srcId="{8D3AB20D-757C-45E2-9E9E-9F91F86E736F}" destId="{89B75C27-1646-42A6-9416-14E00E3890B3}" srcOrd="2" destOrd="0" presId="urn:microsoft.com/office/officeart/2005/8/layout/gear1"/>
    <dgm:cxn modelId="{EB0AF1D9-43BC-4219-A2F9-D0A4F4121261}" srcId="{3F719C10-6401-40DB-9852-B0821A7ECB89}" destId="{F279DF11-0716-4C32-B65F-F529E5C7200B}" srcOrd="2" destOrd="0" parTransId="{43837536-9159-4CC0-96ED-F978187ACE86}" sibTransId="{9A03EE23-5FA6-45E8-8FAF-900A04C842B2}"/>
    <dgm:cxn modelId="{8A9D6CE2-CE5A-454D-A8DB-47EDF251D69C}" type="presOf" srcId="{F279DF11-0716-4C32-B65F-F529E5C7200B}" destId="{696E0797-E482-41D3-9B33-3166541A116D}" srcOrd="1" destOrd="0" presId="urn:microsoft.com/office/officeart/2005/8/layout/gear1"/>
    <dgm:cxn modelId="{03917AFA-82C8-4063-96BD-C4F8779CE63E}" type="presOf" srcId="{F279DF11-0716-4C32-B65F-F529E5C7200B}" destId="{A489D821-BCEA-49F6-897A-52F94FF63B3B}" srcOrd="0" destOrd="0" presId="urn:microsoft.com/office/officeart/2005/8/layout/gear1"/>
    <dgm:cxn modelId="{92C52055-9AB1-427D-9215-5130A6103D31}" type="presParOf" srcId="{9B799074-E26B-40D7-8972-B8680EAEA3F0}" destId="{607F5B98-2465-4FD0-BE81-88933F7018D4}" srcOrd="0" destOrd="0" presId="urn:microsoft.com/office/officeart/2005/8/layout/gear1"/>
    <dgm:cxn modelId="{EE8484C6-0679-4B20-9647-F7E919AD91DE}" type="presParOf" srcId="{9B799074-E26B-40D7-8972-B8680EAEA3F0}" destId="{605D5352-2286-44A5-9DED-352D6913BC85}" srcOrd="1" destOrd="0" presId="urn:microsoft.com/office/officeart/2005/8/layout/gear1"/>
    <dgm:cxn modelId="{C5B7D27C-70D2-4FE4-8EC4-42DE2A5A700C}" type="presParOf" srcId="{9B799074-E26B-40D7-8972-B8680EAEA3F0}" destId="{CDFAF3E0-09E5-4B23-B8AB-F29AB4617975}" srcOrd="2" destOrd="0" presId="urn:microsoft.com/office/officeart/2005/8/layout/gear1"/>
    <dgm:cxn modelId="{9360AC79-E1D7-4CEE-A351-80398BF7FC33}" type="presParOf" srcId="{9B799074-E26B-40D7-8972-B8680EAEA3F0}" destId="{0B17D184-044C-4DFB-BD4E-119EFC70BCE2}" srcOrd="3" destOrd="0" presId="urn:microsoft.com/office/officeart/2005/8/layout/gear1"/>
    <dgm:cxn modelId="{30E24EB2-C9C4-4B89-A918-69C5426B3B55}" type="presParOf" srcId="{9B799074-E26B-40D7-8972-B8680EAEA3F0}" destId="{79DE5503-8D0A-484F-9129-FCAEB8F31F87}" srcOrd="4" destOrd="0" presId="urn:microsoft.com/office/officeart/2005/8/layout/gear1"/>
    <dgm:cxn modelId="{604BD405-778A-40A1-94A7-C1D5B49E684B}" type="presParOf" srcId="{9B799074-E26B-40D7-8972-B8680EAEA3F0}" destId="{89B75C27-1646-42A6-9416-14E00E3890B3}" srcOrd="5" destOrd="0" presId="urn:microsoft.com/office/officeart/2005/8/layout/gear1"/>
    <dgm:cxn modelId="{21E92B28-B3F0-4290-AB4B-B10F64C2CA4F}" type="presParOf" srcId="{9B799074-E26B-40D7-8972-B8680EAEA3F0}" destId="{A489D821-BCEA-49F6-897A-52F94FF63B3B}" srcOrd="6" destOrd="0" presId="urn:microsoft.com/office/officeart/2005/8/layout/gear1"/>
    <dgm:cxn modelId="{CDB50753-5D51-4913-8561-B4DA8C144D07}" type="presParOf" srcId="{9B799074-E26B-40D7-8972-B8680EAEA3F0}" destId="{696E0797-E482-41D3-9B33-3166541A116D}" srcOrd="7" destOrd="0" presId="urn:microsoft.com/office/officeart/2005/8/layout/gear1"/>
    <dgm:cxn modelId="{CFFC106B-05B3-4115-AF92-F7C446ED7528}" type="presParOf" srcId="{9B799074-E26B-40D7-8972-B8680EAEA3F0}" destId="{C2502F38-D349-460E-A4C5-A36777627091}" srcOrd="8" destOrd="0" presId="urn:microsoft.com/office/officeart/2005/8/layout/gear1"/>
    <dgm:cxn modelId="{1C05557F-2D70-4230-8340-1D332CC163B0}" type="presParOf" srcId="{9B799074-E26B-40D7-8972-B8680EAEA3F0}" destId="{CB3EB202-BA06-4EA3-A493-4BDAA092B694}" srcOrd="9" destOrd="0" presId="urn:microsoft.com/office/officeart/2005/8/layout/gear1"/>
    <dgm:cxn modelId="{71940830-B658-4ED1-A4F8-F17933E3CBBA}" type="presParOf" srcId="{9B799074-E26B-40D7-8972-B8680EAEA3F0}" destId="{777724ED-0F70-4FB5-8717-4BD1087C4BB2}" srcOrd="10" destOrd="0" presId="urn:microsoft.com/office/officeart/2005/8/layout/gear1"/>
    <dgm:cxn modelId="{33A3EDF7-3312-4B3D-9BC2-BB0418EE18A7}" type="presParOf" srcId="{9B799074-E26B-40D7-8972-B8680EAEA3F0}" destId="{A024823F-3BDA-4AD9-BE80-BC9EA0B38853}" srcOrd="11" destOrd="0" presId="urn:microsoft.com/office/officeart/2005/8/layout/gear1"/>
    <dgm:cxn modelId="{9539810E-0594-497E-94EA-4BB3F19168D7}" type="presParOf" srcId="{9B799074-E26B-40D7-8972-B8680EAEA3F0}" destId="{A2AA3B57-10D9-4F12-AC19-13160B9FBF87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7F5B98-2465-4FD0-BE81-88933F7018D4}">
      <dsp:nvSpPr>
        <dsp:cNvPr id="0" name=""/>
        <dsp:cNvSpPr/>
      </dsp:nvSpPr>
      <dsp:spPr>
        <a:xfrm>
          <a:off x="2373233" y="1958102"/>
          <a:ext cx="2393235" cy="2393235"/>
        </a:xfrm>
        <a:prstGeom prst="gear9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Demographic makeup</a:t>
          </a:r>
          <a:endParaRPr lang="en-NL" sz="2000" kern="1200" dirty="0"/>
        </a:p>
      </dsp:txBody>
      <dsp:txXfrm>
        <a:off x="2854380" y="2518706"/>
        <a:ext cx="1430941" cy="1230172"/>
      </dsp:txXfrm>
    </dsp:sp>
    <dsp:sp modelId="{0B17D184-044C-4DFB-BD4E-119EFC70BCE2}">
      <dsp:nvSpPr>
        <dsp:cNvPr id="0" name=""/>
        <dsp:cNvSpPr/>
      </dsp:nvSpPr>
      <dsp:spPr>
        <a:xfrm>
          <a:off x="980804" y="1392428"/>
          <a:ext cx="1740535" cy="1740535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Public venues</a:t>
          </a:r>
          <a:endParaRPr lang="en-NL" sz="2000" kern="1200" dirty="0"/>
        </a:p>
      </dsp:txBody>
      <dsp:txXfrm>
        <a:off x="1418989" y="1833261"/>
        <a:ext cx="864165" cy="858869"/>
      </dsp:txXfrm>
    </dsp:sp>
    <dsp:sp modelId="{A489D821-BCEA-49F6-897A-52F94FF63B3B}">
      <dsp:nvSpPr>
        <dsp:cNvPr id="0" name=""/>
        <dsp:cNvSpPr/>
      </dsp:nvSpPr>
      <dsp:spPr>
        <a:xfrm rot="20700000">
          <a:off x="1955682" y="191636"/>
          <a:ext cx="1705369" cy="1705369"/>
        </a:xfrm>
        <a:prstGeom prst="gear6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Crime</a:t>
          </a:r>
          <a:endParaRPr lang="en-NL" sz="2000" kern="1200" dirty="0"/>
        </a:p>
      </dsp:txBody>
      <dsp:txXfrm rot="-20700000">
        <a:off x="2329719" y="565673"/>
        <a:ext cx="957294" cy="957294"/>
      </dsp:txXfrm>
    </dsp:sp>
    <dsp:sp modelId="{777724ED-0F70-4FB5-8717-4BD1087C4BB2}">
      <dsp:nvSpPr>
        <dsp:cNvPr id="0" name=""/>
        <dsp:cNvSpPr/>
      </dsp:nvSpPr>
      <dsp:spPr>
        <a:xfrm>
          <a:off x="2190933" y="1595986"/>
          <a:ext cx="3063341" cy="3063341"/>
        </a:xfrm>
        <a:prstGeom prst="circularArrow">
          <a:avLst>
            <a:gd name="adj1" fmla="val 4687"/>
            <a:gd name="adj2" fmla="val 299029"/>
            <a:gd name="adj3" fmla="val 2519837"/>
            <a:gd name="adj4" fmla="val 15853391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24823F-3BDA-4AD9-BE80-BC9EA0B38853}">
      <dsp:nvSpPr>
        <dsp:cNvPr id="0" name=""/>
        <dsp:cNvSpPr/>
      </dsp:nvSpPr>
      <dsp:spPr>
        <a:xfrm>
          <a:off x="672559" y="1006639"/>
          <a:ext cx="2225709" cy="2225709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AA3B57-10D9-4F12-AC19-13160B9FBF87}">
      <dsp:nvSpPr>
        <dsp:cNvPr id="0" name=""/>
        <dsp:cNvSpPr/>
      </dsp:nvSpPr>
      <dsp:spPr>
        <a:xfrm>
          <a:off x="1561212" y="-182577"/>
          <a:ext cx="2399762" cy="2399762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D9CA6-2D76-4552-9532-060C805F19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69CEBA-8316-4DA0-8C94-E30B8C72A9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395EE-5040-4024-8A18-2E0AF2136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A7F9-8A0A-408E-AA4A-35E56AF8BC7D}" type="datetimeFigureOut">
              <a:rPr lang="en-NL" smtClean="0"/>
              <a:t>26/03/2021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22321-E7A6-4ED1-BC04-5A8B65198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B2459-5A37-47E8-8321-73C561EB5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5016F-AA5C-4135-B3D9-3CE1691E7C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84257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6D30-27AA-4550-AFB2-C3ABA41F5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C2668C-9A2A-4085-A14C-25D6BC150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BE756-CE02-4814-B591-F0AEB058F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A7F9-8A0A-408E-AA4A-35E56AF8BC7D}" type="datetimeFigureOut">
              <a:rPr lang="en-NL" smtClean="0"/>
              <a:t>26/03/2021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4872C-FE01-40EE-9ADE-35381FFBF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FF78B-41CF-4568-873B-B7E7BF9A3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5016F-AA5C-4135-B3D9-3CE1691E7C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11510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60CDBB-7591-456F-804B-9976C2CAE2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7AB0DD-7BDF-41F5-AF75-82638C856D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24424-9C3D-48A1-A58A-ECF582348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A7F9-8A0A-408E-AA4A-35E56AF8BC7D}" type="datetimeFigureOut">
              <a:rPr lang="en-NL" smtClean="0"/>
              <a:t>26/03/2021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3D635-09FA-49FF-A886-D9FEEA6A5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74947-F044-455D-8004-0DB04DC3E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5016F-AA5C-4135-B3D9-3CE1691E7C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02982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1397E-DB6B-4FE2-AE12-2ED9755A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5280A-395E-4E22-BCDC-7A6C3B325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E3EAA-F3D4-4ADC-8FA7-586AAC2FB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A7F9-8A0A-408E-AA4A-35E56AF8BC7D}" type="datetimeFigureOut">
              <a:rPr lang="en-NL" smtClean="0"/>
              <a:t>26/03/2021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FA1B7-E506-4560-AD84-26418E262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43433-4A1B-4F29-AE41-3178A1FAD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5016F-AA5C-4135-B3D9-3CE1691E7C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23060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89400-1B33-4ED2-B967-49C778757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C42C9-8634-48B5-A3A6-A0712D7639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F5FD1-F873-4DF6-AF6A-4F7878A49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A7F9-8A0A-408E-AA4A-35E56AF8BC7D}" type="datetimeFigureOut">
              <a:rPr lang="en-NL" smtClean="0"/>
              <a:t>26/03/2021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BDF21-0B73-4652-9BEB-ABADCDF2D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B2436-A9C8-4150-8417-B4E684560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5016F-AA5C-4135-B3D9-3CE1691E7C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93418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2E9DB-8320-4CAC-9463-A2C262DFB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39D98-BA50-471B-A90D-6444CAB475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BA16D1-8260-422F-B57F-A6C9E710CF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CDA850-2E1D-43F7-B807-48FC91887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A7F9-8A0A-408E-AA4A-35E56AF8BC7D}" type="datetimeFigureOut">
              <a:rPr lang="en-NL" smtClean="0"/>
              <a:t>26/03/2021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CDFEC2-BD2D-4823-9A08-01AE50F4E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AEC45A-3A28-4A26-845A-56AE2DAE4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5016F-AA5C-4135-B3D9-3CE1691E7C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26719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B5FAC-BA10-4967-A226-8CC7AB86F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95A545-C36E-4763-8B86-1A7356518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1B2604-228F-4781-ACB5-C8BBAFF112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259A73-DC78-4A3F-BCE5-CAD684BAF8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AEF50E-C432-4031-B6D2-D76B764CAB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767578-8006-4D12-AB6F-A2749B067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A7F9-8A0A-408E-AA4A-35E56AF8BC7D}" type="datetimeFigureOut">
              <a:rPr lang="en-NL" smtClean="0"/>
              <a:t>26/03/2021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384BFD-B848-4EA6-B835-584E5F811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7EBE7E-6953-4D98-AD3B-94E4D1501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5016F-AA5C-4135-B3D9-3CE1691E7C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78479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1BBDB-0F8A-4A53-992D-BC672983C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036A89-5C4D-478D-81A6-934CF85D3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A7F9-8A0A-408E-AA4A-35E56AF8BC7D}" type="datetimeFigureOut">
              <a:rPr lang="en-NL" smtClean="0"/>
              <a:t>26/03/2021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77773E-2F87-4882-BCC3-F21ACDEAE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888AF8-0C90-4CD4-9270-3081574E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5016F-AA5C-4135-B3D9-3CE1691E7C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6403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BEEC7B-CC4A-48CB-8435-4B92BE111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A7F9-8A0A-408E-AA4A-35E56AF8BC7D}" type="datetimeFigureOut">
              <a:rPr lang="en-NL" smtClean="0"/>
              <a:t>26/03/2021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DB3DE6-6478-4069-8C8E-8CABE1514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04AD6-C573-422E-9726-9A12D61B9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5016F-AA5C-4135-B3D9-3CE1691E7C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20622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F7696-8D00-426D-BA77-30B0DF4FD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4CF55-24C4-4494-86BE-B9C0B7BB4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0C82D4-82F7-49CB-9182-80F47C8DF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2EB45-44CD-4DE2-8E71-7D2D4D438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A7F9-8A0A-408E-AA4A-35E56AF8BC7D}" type="datetimeFigureOut">
              <a:rPr lang="en-NL" smtClean="0"/>
              <a:t>26/03/2021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A37D00-B450-4FCE-BF01-0CF64A020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1A818E-864E-44E0-A0FE-C2AF90DEA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5016F-AA5C-4135-B3D9-3CE1691E7C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98098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41641-8B45-4343-A2B4-9274157C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15621C-A3B5-41DD-A31A-D8C44C09D8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AC6123-CD51-4D50-8A98-84B7F888D6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D1C04F-879B-4C7F-9EB3-9EC8F4200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A7F9-8A0A-408E-AA4A-35E56AF8BC7D}" type="datetimeFigureOut">
              <a:rPr lang="en-NL" smtClean="0"/>
              <a:t>26/03/2021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4A0B8B-CCFB-4116-84ED-4B6C15B74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0E807D-E6B3-4096-8876-F6539B83C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5016F-AA5C-4135-B3D9-3CE1691E7C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96893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9CD9FB-DAA4-4D5C-A9D5-2F6E544A4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1014B-9989-4EF0-BB97-E061FCFAF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10446-A44B-4038-8EA5-991215C328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6A7F9-8A0A-408E-AA4A-35E56AF8BC7D}" type="datetimeFigureOut">
              <a:rPr lang="en-NL" smtClean="0"/>
              <a:t>26/03/2021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1B7FB-2E14-4908-93A1-F24069425A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2B7E6-A273-465D-AF94-567CDCBC7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15016F-AA5C-4135-B3D9-3CE1691E7C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21633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FB6535-9C99-44E3-9D39-5C5D52282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085" y="667658"/>
            <a:ext cx="12236594" cy="54358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09F967-261F-43CA-945B-856A032195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Crime and the city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A0C977-3315-416A-B0B4-90938786AC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Spatial planning for crime reduction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43421B-25BE-446D-964B-0FF70ACA4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2000" y="805657"/>
            <a:ext cx="1905000" cy="190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65F9DD-3F30-472F-A3BD-70DAF93EE7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566" y="0"/>
            <a:ext cx="3810000" cy="2857500"/>
          </a:xfrm>
          <a:prstGeom prst="rect">
            <a:avLst/>
          </a:prstGeom>
        </p:spPr>
      </p:pic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F750BF52-87A8-4CE7-8CCB-B0BC1BF19E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704" y="3683710"/>
            <a:ext cx="4737265" cy="236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235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EBDEC-72E4-4C3E-8F0C-97321A6A0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26FC3-8F3E-4C22-B3CD-B2E0A206E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Crime rate correlates with the public venue composition of </a:t>
            </a:r>
            <a:r>
              <a:rPr lang="en-US" dirty="0" err="1"/>
              <a:t>neighbourhoods</a:t>
            </a:r>
            <a:r>
              <a:rPr lang="en-US" dirty="0"/>
              <a:t>. K-means clustering can help obtain qualitative insight in this correlation.</a:t>
            </a:r>
          </a:p>
          <a:p>
            <a:r>
              <a:rPr lang="en-US" dirty="0"/>
              <a:t>Human interpretation of the correlation is not intuitive, so professional expertise (supported by modeling) is required to make predictions.</a:t>
            </a:r>
          </a:p>
          <a:p>
            <a:r>
              <a:rPr lang="en-US" dirty="0"/>
              <a:t>Decision trees can help make predictions but acceptable accuracy is only achieved for the most prevalent crime category in the training set.</a:t>
            </a:r>
          </a:p>
          <a:p>
            <a:r>
              <a:rPr lang="en-US" dirty="0"/>
              <a:t>The explicit nature of decision trees may also support a semi-qualitative approach that more strongly relies on professional judgement.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Therefore: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Machine learning indeed </a:t>
            </a:r>
            <a:r>
              <a:rPr lang="en-US" u="sng" dirty="0">
                <a:solidFill>
                  <a:srgbClr val="C00000"/>
                </a:solidFill>
              </a:rPr>
              <a:t>can be used to help city planners </a:t>
            </a:r>
            <a:r>
              <a:rPr lang="en-US" dirty="0">
                <a:solidFill>
                  <a:srgbClr val="C00000"/>
                </a:solidFill>
              </a:rPr>
              <a:t>predict the effect of interventions. Caveats remain however, and  professional expertise will still be required.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92876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616F9-5EAB-4FA7-9905-E9EAFFA5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of city planning</a:t>
            </a:r>
            <a:endParaRPr lang="en-NL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2EBED9E-3ECC-4BA9-86F4-19EEC183270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268759016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510996-97AD-49C1-B477-416CA89604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Complex correlation of public venues and crime, due to:</a:t>
            </a:r>
          </a:p>
          <a:p>
            <a:pPr lvl="1"/>
            <a:r>
              <a:rPr lang="en-US" dirty="0"/>
              <a:t>Known </a:t>
            </a:r>
            <a:r>
              <a:rPr lang="en-US" i="1" dirty="0"/>
              <a:t>and </a:t>
            </a:r>
            <a:r>
              <a:rPr lang="en-US" dirty="0"/>
              <a:t>unknown variables</a:t>
            </a:r>
          </a:p>
          <a:p>
            <a:pPr lvl="1"/>
            <a:r>
              <a:rPr lang="en-US" dirty="0"/>
              <a:t>Direct and indirect relation to crime.</a:t>
            </a:r>
          </a:p>
          <a:p>
            <a:endParaRPr lang="en-US" dirty="0"/>
          </a:p>
          <a:p>
            <a:r>
              <a:rPr lang="en-US" dirty="0"/>
              <a:t>Predicting the effect of </a:t>
            </a:r>
            <a:r>
              <a:rPr lang="en-US" i="1" dirty="0"/>
              <a:t>interventions</a:t>
            </a:r>
            <a:r>
              <a:rPr lang="en-US" dirty="0"/>
              <a:t> is equally complex</a:t>
            </a:r>
          </a:p>
          <a:p>
            <a:pPr lvl="1"/>
            <a:r>
              <a:rPr lang="en-US" dirty="0"/>
              <a:t>Time and costs are prohibitive for a trial and error approach.</a:t>
            </a:r>
          </a:p>
          <a:p>
            <a:pPr lvl="1"/>
            <a:r>
              <a:rPr lang="en-US" dirty="0"/>
              <a:t>Deterministic planning assumes complete knowledge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Solution:</a:t>
            </a:r>
          </a:p>
          <a:p>
            <a:pPr marL="0" indent="0">
              <a:buNone/>
            </a:pPr>
            <a:r>
              <a:rPr lang="en-US" u="sng" dirty="0">
                <a:solidFill>
                  <a:srgbClr val="C00000"/>
                </a:solidFill>
              </a:rPr>
              <a:t>Machine learning</a:t>
            </a:r>
            <a:r>
              <a:rPr lang="en-US" dirty="0">
                <a:solidFill>
                  <a:srgbClr val="C00000"/>
                </a:solidFill>
              </a:rPr>
              <a:t> to support professional judgement?</a:t>
            </a:r>
            <a:endParaRPr lang="en-NL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762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E13DA-48B8-4EF7-9594-8D8D3D508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D7BFB-9C48-4AB9-A920-3188732B6D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77937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City of Toronto (Ontario, Canada) as testcase</a:t>
            </a:r>
          </a:p>
          <a:p>
            <a:r>
              <a:rPr lang="en-US" dirty="0"/>
              <a:t>Data acquired from open sources: </a:t>
            </a:r>
          </a:p>
          <a:p>
            <a:pPr lvl="1"/>
            <a:r>
              <a:rPr lang="en-US" dirty="0"/>
              <a:t>Wikipedia and Coursera (location data), City of Toronto Open Data (crime data), Foursquare (Public venues).</a:t>
            </a:r>
          </a:p>
          <a:p>
            <a:r>
              <a:rPr lang="en-US" dirty="0"/>
              <a:t>Analysis using Python</a:t>
            </a:r>
          </a:p>
          <a:p>
            <a:pPr lvl="1"/>
            <a:r>
              <a:rPr lang="en-US" dirty="0"/>
              <a:t>Pandas, </a:t>
            </a:r>
            <a:r>
              <a:rPr lang="en-US" dirty="0" err="1"/>
              <a:t>Numpy</a:t>
            </a:r>
            <a:r>
              <a:rPr lang="en-US" dirty="0"/>
              <a:t>, Matplotlib, </a:t>
            </a:r>
            <a:r>
              <a:rPr lang="en-US" dirty="0" err="1"/>
              <a:t>Geopy</a:t>
            </a:r>
            <a:r>
              <a:rPr lang="en-US" dirty="0"/>
              <a:t>,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  <a:p>
            <a:r>
              <a:rPr lang="en-US" dirty="0"/>
              <a:t>Qualitative analysis with k-means clustering, modeling with decision tree and SVM classifiers.</a:t>
            </a:r>
            <a:endParaRPr lang="en-NL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BBAC2A1-DA13-4CB9-909B-5CCB5FC056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527" y="4124242"/>
            <a:ext cx="4737265" cy="236863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A3A8D4-AEFF-456C-A8E0-8F10D94D9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1103" y="365125"/>
            <a:ext cx="1905000" cy="1905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2DDCD2-50BC-43D9-BD34-C8902A4B53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684" y="1652426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16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E5687-DEF1-48A8-9E00-42D60362E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distribution of crime</a:t>
            </a:r>
            <a:endParaRPr lang="en-NL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84D73BC-5236-4B8F-BD52-A85D64D6106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9443" y="1825625"/>
            <a:ext cx="4339114" cy="4351338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0C05AEF-1B4C-48F6-A93B-44C86CC09D2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Six individual crime categories</a:t>
            </a:r>
          </a:p>
          <a:p>
            <a:r>
              <a:rPr lang="en-US" dirty="0"/>
              <a:t>Worst crime areas (2019):</a:t>
            </a:r>
          </a:p>
          <a:p>
            <a:pPr lvl="1"/>
            <a:r>
              <a:rPr lang="en-US" dirty="0" err="1"/>
              <a:t>Harbour</a:t>
            </a:r>
            <a:r>
              <a:rPr lang="en-US" dirty="0"/>
              <a:t> area</a:t>
            </a:r>
          </a:p>
          <a:p>
            <a:pPr lvl="1"/>
            <a:r>
              <a:rPr lang="en-US" dirty="0"/>
              <a:t>North-West Toronto</a:t>
            </a:r>
          </a:p>
          <a:p>
            <a:r>
              <a:rPr lang="en-US" dirty="0"/>
              <a:t>Least crime areas (2019):</a:t>
            </a:r>
          </a:p>
          <a:p>
            <a:pPr lvl="1"/>
            <a:r>
              <a:rPr lang="en-US" dirty="0"/>
              <a:t>East Toronto</a:t>
            </a:r>
          </a:p>
          <a:p>
            <a:pPr lvl="1"/>
            <a:r>
              <a:rPr lang="en-US" dirty="0"/>
              <a:t>Central Toronto (excluding </a:t>
            </a:r>
            <a:r>
              <a:rPr lang="en-US" dirty="0" err="1"/>
              <a:t>harbour</a:t>
            </a:r>
            <a:r>
              <a:rPr lang="en-US" dirty="0"/>
              <a:t> area)</a:t>
            </a:r>
          </a:p>
        </p:txBody>
      </p:sp>
    </p:spTree>
    <p:extLst>
      <p:ext uri="{BB962C8B-B14F-4D97-AF65-F5344CB8AC3E}">
        <p14:creationId xmlns:p14="http://schemas.microsoft.com/office/powerpoint/2010/main" val="1943663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E1B04-1973-402E-8F13-29BD27FF3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distribution of public venue clusters</a:t>
            </a: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850CF25-C08C-4672-8C04-D8858CCFAD4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30182"/>
            <a:ext cx="5181600" cy="3542224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FD1D98-46C7-4280-AA7C-88B0297A16F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K-means clustering by similarity of top 10 venues:</a:t>
            </a:r>
          </a:p>
          <a:p>
            <a:pPr lvl="1"/>
            <a:r>
              <a:rPr lang="en-US" dirty="0"/>
              <a:t>Distinct cluster around </a:t>
            </a:r>
            <a:r>
              <a:rPr lang="en-US" dirty="0" err="1"/>
              <a:t>harbour</a:t>
            </a:r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Clusters with shared similarity (siblings) in broad band from East to West Toronto.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542653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90F70-A6AF-4968-8F4C-F0C5DBB85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of crime to venue composition</a:t>
            </a:r>
            <a:endParaRPr lang="en-NL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EFCCDA97-98FB-4D7F-B1FA-C9AB0896AB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437670"/>
            <a:ext cx="5181600" cy="3127248"/>
          </a:xfrm>
          <a:prstGeom prst="rect">
            <a:avLst/>
          </a:prstGeom>
        </p:spPr>
      </p:pic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1F2A0E40-687B-4DBA-9627-20E47D998F5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Crime categories are consolidated in a single ‘crime index’</a:t>
            </a:r>
          </a:p>
          <a:p>
            <a:r>
              <a:rPr lang="en-US" dirty="0" err="1"/>
              <a:t>Harbour</a:t>
            </a:r>
            <a:r>
              <a:rPr lang="en-US" dirty="0"/>
              <a:t> cluster correlates with high-crime</a:t>
            </a:r>
          </a:p>
          <a:p>
            <a:r>
              <a:rPr lang="en-US" dirty="0"/>
              <a:t>East-West cluster correlates with medium- and low-crime.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716722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4FC580A-20A5-4E85-9353-202469EE2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by venue is not very distinctive</a:t>
            </a: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A2E6DA-2227-4071-817B-01FD488EB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489" y="4251698"/>
            <a:ext cx="7589126" cy="187679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6851AD-52EB-402B-80B9-626997BE2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41" y="1690688"/>
            <a:ext cx="8334374" cy="20880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ABF0AB-DC2D-4E16-B2A7-CC9002E514F0}"/>
              </a:ext>
            </a:extLst>
          </p:cNvPr>
          <p:cNvSpPr txBox="1"/>
          <p:nvPr/>
        </p:nvSpPr>
        <p:spPr>
          <a:xfrm>
            <a:off x="9261122" y="2086963"/>
            <a:ext cx="2629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Five </a:t>
            </a:r>
            <a:r>
              <a:rPr lang="en-US" dirty="0" err="1">
                <a:solidFill>
                  <a:srgbClr val="00B050"/>
                </a:solidFill>
              </a:rPr>
              <a:t>neighbourhoods</a:t>
            </a:r>
            <a:r>
              <a:rPr lang="en-US" dirty="0">
                <a:solidFill>
                  <a:srgbClr val="00B050"/>
                </a:solidFill>
              </a:rPr>
              <a:t> in the ‘East-West’ cluster: many restaurants and coffee shops.</a:t>
            </a:r>
            <a:endParaRPr lang="en-NL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27C915-5AA5-4CFC-8453-A95CCD976D04}"/>
              </a:ext>
            </a:extLst>
          </p:cNvPr>
          <p:cNvSpPr txBox="1"/>
          <p:nvPr/>
        </p:nvSpPr>
        <p:spPr>
          <a:xfrm>
            <a:off x="680541" y="4432238"/>
            <a:ext cx="27550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Five </a:t>
            </a:r>
            <a:r>
              <a:rPr lang="en-US" dirty="0" err="1">
                <a:solidFill>
                  <a:srgbClr val="0070C0"/>
                </a:solidFill>
              </a:rPr>
              <a:t>neighbourhoods</a:t>
            </a:r>
            <a:r>
              <a:rPr lang="en-US" dirty="0">
                <a:solidFill>
                  <a:srgbClr val="0070C0"/>
                </a:solidFill>
              </a:rPr>
              <a:t> in the ‘</a:t>
            </a:r>
            <a:r>
              <a:rPr lang="en-US" dirty="0" err="1">
                <a:solidFill>
                  <a:srgbClr val="0070C0"/>
                </a:solidFill>
              </a:rPr>
              <a:t>Harbour</a:t>
            </a:r>
            <a:r>
              <a:rPr lang="en-US" dirty="0">
                <a:solidFill>
                  <a:srgbClr val="0070C0"/>
                </a:solidFill>
              </a:rPr>
              <a:t>’ cluster: many restaurants and cafés</a:t>
            </a:r>
          </a:p>
          <a:p>
            <a:r>
              <a:rPr lang="en-US" dirty="0">
                <a:solidFill>
                  <a:srgbClr val="0070C0"/>
                </a:solidFill>
              </a:rPr>
              <a:t>(Presence of park </a:t>
            </a:r>
            <a:r>
              <a:rPr lang="en-US" i="1" dirty="0">
                <a:solidFill>
                  <a:srgbClr val="0070C0"/>
                </a:solidFill>
              </a:rPr>
              <a:t>is</a:t>
            </a:r>
            <a:r>
              <a:rPr lang="en-US" dirty="0">
                <a:solidFill>
                  <a:srgbClr val="0070C0"/>
                </a:solidFill>
              </a:rPr>
              <a:t> distinctive).</a:t>
            </a:r>
            <a:endParaRPr lang="en-NL" dirty="0">
              <a:solidFill>
                <a:srgbClr val="0070C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F20F85-098E-4598-9513-95A9076A66DB}"/>
              </a:ext>
            </a:extLst>
          </p:cNvPr>
          <p:cNvSpPr/>
          <p:nvPr/>
        </p:nvSpPr>
        <p:spPr>
          <a:xfrm>
            <a:off x="3689787" y="2110002"/>
            <a:ext cx="642445" cy="3429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D6C528-2DAA-4931-BAFF-9E2F6D8C063B}"/>
              </a:ext>
            </a:extLst>
          </p:cNvPr>
          <p:cNvSpPr/>
          <p:nvPr/>
        </p:nvSpPr>
        <p:spPr>
          <a:xfrm>
            <a:off x="2321472" y="3086100"/>
            <a:ext cx="642445" cy="3429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B76C17-7074-42FE-9F03-2F5B362F19B7}"/>
              </a:ext>
            </a:extLst>
          </p:cNvPr>
          <p:cNvSpPr/>
          <p:nvPr/>
        </p:nvSpPr>
        <p:spPr>
          <a:xfrm>
            <a:off x="3705384" y="2517118"/>
            <a:ext cx="642445" cy="3429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C9539F8-D8AA-4C25-A2B7-1474230CE520}"/>
              </a:ext>
            </a:extLst>
          </p:cNvPr>
          <p:cNvSpPr/>
          <p:nvPr/>
        </p:nvSpPr>
        <p:spPr>
          <a:xfrm>
            <a:off x="6629397" y="4566633"/>
            <a:ext cx="642445" cy="3429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DE25740-21A9-41ED-81F2-0E92D500F0FE}"/>
              </a:ext>
            </a:extLst>
          </p:cNvPr>
          <p:cNvSpPr/>
          <p:nvPr/>
        </p:nvSpPr>
        <p:spPr>
          <a:xfrm>
            <a:off x="6629398" y="4860952"/>
            <a:ext cx="642445" cy="3429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A435A76-1A25-4E14-8879-A133E58CF846}"/>
              </a:ext>
            </a:extLst>
          </p:cNvPr>
          <p:cNvSpPr/>
          <p:nvPr/>
        </p:nvSpPr>
        <p:spPr>
          <a:xfrm>
            <a:off x="4374101" y="2113943"/>
            <a:ext cx="642445" cy="3429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D5482EA-7B1B-4D16-BB20-CA509A4784BE}"/>
              </a:ext>
            </a:extLst>
          </p:cNvPr>
          <p:cNvSpPr/>
          <p:nvPr/>
        </p:nvSpPr>
        <p:spPr>
          <a:xfrm>
            <a:off x="5402315" y="5179054"/>
            <a:ext cx="642445" cy="3429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44E653E-69CA-4D67-85A1-3CE75C6A5C3A}"/>
              </a:ext>
            </a:extLst>
          </p:cNvPr>
          <p:cNvSpPr/>
          <p:nvPr/>
        </p:nvSpPr>
        <p:spPr>
          <a:xfrm>
            <a:off x="5402315" y="5482322"/>
            <a:ext cx="642445" cy="3429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62DA919-200F-4EDC-8799-8CEF895997AD}"/>
              </a:ext>
            </a:extLst>
          </p:cNvPr>
          <p:cNvSpPr/>
          <p:nvPr/>
        </p:nvSpPr>
        <p:spPr>
          <a:xfrm>
            <a:off x="6044760" y="5470206"/>
            <a:ext cx="642445" cy="3429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8383A70-CEE1-4DC3-85CD-6784E5E84AD9}"/>
              </a:ext>
            </a:extLst>
          </p:cNvPr>
          <p:cNvSpPr/>
          <p:nvPr/>
        </p:nvSpPr>
        <p:spPr>
          <a:xfrm>
            <a:off x="7763199" y="4836154"/>
            <a:ext cx="642445" cy="3429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9EBECDD-30D4-489B-942F-4A1738AB4AF2}"/>
              </a:ext>
            </a:extLst>
          </p:cNvPr>
          <p:cNvSpPr/>
          <p:nvPr/>
        </p:nvSpPr>
        <p:spPr>
          <a:xfrm>
            <a:off x="9015896" y="5179054"/>
            <a:ext cx="642445" cy="3429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6574972-F478-431E-9861-B2790F62957F}"/>
              </a:ext>
            </a:extLst>
          </p:cNvPr>
          <p:cNvSpPr/>
          <p:nvPr/>
        </p:nvSpPr>
        <p:spPr>
          <a:xfrm>
            <a:off x="10254635" y="5180859"/>
            <a:ext cx="642445" cy="3429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C7A4B96-1932-4DDA-A562-9ABDCD1F9D89}"/>
              </a:ext>
            </a:extLst>
          </p:cNvPr>
          <p:cNvSpPr/>
          <p:nvPr/>
        </p:nvSpPr>
        <p:spPr>
          <a:xfrm>
            <a:off x="10897080" y="5461117"/>
            <a:ext cx="642445" cy="3429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7989D0C-ACED-4337-A261-DB592B69FE56}"/>
              </a:ext>
            </a:extLst>
          </p:cNvPr>
          <p:cNvSpPr/>
          <p:nvPr/>
        </p:nvSpPr>
        <p:spPr>
          <a:xfrm>
            <a:off x="3689618" y="2772942"/>
            <a:ext cx="642445" cy="3429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56A84A2-CA94-44DA-8246-E93FB387B957}"/>
              </a:ext>
            </a:extLst>
          </p:cNvPr>
          <p:cNvSpPr/>
          <p:nvPr/>
        </p:nvSpPr>
        <p:spPr>
          <a:xfrm>
            <a:off x="4437240" y="3082368"/>
            <a:ext cx="642445" cy="3429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44D87E6-5776-42E4-B92D-4D4D903C4F61}"/>
              </a:ext>
            </a:extLst>
          </p:cNvPr>
          <p:cNvSpPr/>
          <p:nvPr/>
        </p:nvSpPr>
        <p:spPr>
          <a:xfrm>
            <a:off x="7062448" y="2101409"/>
            <a:ext cx="642445" cy="3429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7A60A10-09F2-4F72-9538-983DA1DCD4F1}"/>
              </a:ext>
            </a:extLst>
          </p:cNvPr>
          <p:cNvSpPr/>
          <p:nvPr/>
        </p:nvSpPr>
        <p:spPr>
          <a:xfrm>
            <a:off x="7761042" y="2114797"/>
            <a:ext cx="642445" cy="3429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3080B97-C2F4-4345-9F14-62173AC75EFC}"/>
              </a:ext>
            </a:extLst>
          </p:cNvPr>
          <p:cNvSpPr/>
          <p:nvPr/>
        </p:nvSpPr>
        <p:spPr>
          <a:xfrm>
            <a:off x="7028704" y="2455969"/>
            <a:ext cx="642445" cy="3429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980D321-7A37-447C-9405-255D95816A1B}"/>
              </a:ext>
            </a:extLst>
          </p:cNvPr>
          <p:cNvSpPr/>
          <p:nvPr/>
        </p:nvSpPr>
        <p:spPr>
          <a:xfrm>
            <a:off x="8432882" y="2788609"/>
            <a:ext cx="642445" cy="3429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endParaRPr lang="en-NL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8335565-A30D-4C27-9450-19C3C8B4D39C}"/>
              </a:ext>
            </a:extLst>
          </p:cNvPr>
          <p:cNvSpPr/>
          <p:nvPr/>
        </p:nvSpPr>
        <p:spPr>
          <a:xfrm>
            <a:off x="2305706" y="2808316"/>
            <a:ext cx="642445" cy="3429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608AF7-E2C4-4792-BFD7-488807621AE2}"/>
              </a:ext>
            </a:extLst>
          </p:cNvPr>
          <p:cNvSpPr/>
          <p:nvPr/>
        </p:nvSpPr>
        <p:spPr>
          <a:xfrm>
            <a:off x="2979683" y="3115842"/>
            <a:ext cx="642445" cy="3429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72D3BAD-CFBB-433A-90C9-CCC5B5B3368C}"/>
              </a:ext>
            </a:extLst>
          </p:cNvPr>
          <p:cNvSpPr/>
          <p:nvPr/>
        </p:nvSpPr>
        <p:spPr>
          <a:xfrm>
            <a:off x="4339945" y="2475144"/>
            <a:ext cx="642445" cy="3429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B71E4DE-B10D-40C3-990E-625589B8A01D}"/>
              </a:ext>
            </a:extLst>
          </p:cNvPr>
          <p:cNvSpPr/>
          <p:nvPr/>
        </p:nvSpPr>
        <p:spPr>
          <a:xfrm>
            <a:off x="6044760" y="5170462"/>
            <a:ext cx="642445" cy="3429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C5FE707-1655-4713-AD54-DBC029E3E57F}"/>
              </a:ext>
            </a:extLst>
          </p:cNvPr>
          <p:cNvSpPr/>
          <p:nvPr/>
        </p:nvSpPr>
        <p:spPr>
          <a:xfrm>
            <a:off x="8418749" y="5785590"/>
            <a:ext cx="642445" cy="3429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8A36329-622F-4AAF-A23F-DDE2B4C49B01}"/>
              </a:ext>
            </a:extLst>
          </p:cNvPr>
          <p:cNvSpPr/>
          <p:nvPr/>
        </p:nvSpPr>
        <p:spPr>
          <a:xfrm>
            <a:off x="7206150" y="5773930"/>
            <a:ext cx="642445" cy="3429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7C7B527-8DD0-49F2-B4D4-4F0B0B3D54B3}"/>
              </a:ext>
            </a:extLst>
          </p:cNvPr>
          <p:cNvSpPr/>
          <p:nvPr/>
        </p:nvSpPr>
        <p:spPr>
          <a:xfrm>
            <a:off x="9068753" y="4823839"/>
            <a:ext cx="642445" cy="3429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E33265C-66A4-426E-83B6-136722A6D2FF}"/>
              </a:ext>
            </a:extLst>
          </p:cNvPr>
          <p:cNvSpPr/>
          <p:nvPr/>
        </p:nvSpPr>
        <p:spPr>
          <a:xfrm>
            <a:off x="10885892" y="5794804"/>
            <a:ext cx="642445" cy="3429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32784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AE1B20-CB35-48A6-AA06-B97B66124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prediction of crime by public venue composition</a:t>
            </a:r>
            <a:endParaRPr lang="en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C15605-8E75-462F-9891-62A3C6571D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Clusters manually labeled to crime</a:t>
            </a:r>
            <a:endParaRPr lang="en-NL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3E2BAB7-4BA0-4EEB-9CD8-3DCC644A5F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793263"/>
            <a:ext cx="5157787" cy="3108212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2D05A35-9777-4F24-931D-3B94ABA708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/>
              <a:t>Decision tree prediction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D62D1A52-3967-4A66-8CD1-15050F7EEAF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762759"/>
            <a:ext cx="5183188" cy="3169219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4B06262-D6E1-4B2C-B307-EE5405423159}"/>
              </a:ext>
            </a:extLst>
          </p:cNvPr>
          <p:cNvSpPr txBox="1"/>
          <p:nvPr/>
        </p:nvSpPr>
        <p:spPr>
          <a:xfrm>
            <a:off x="781732" y="5927589"/>
            <a:ext cx="5677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labels: red=high, yellow=medium, green=low</a:t>
            </a:r>
          </a:p>
          <a:p>
            <a:r>
              <a:rPr lang="en-US" dirty="0"/>
              <a:t>Area </a:t>
            </a:r>
            <a:r>
              <a:rPr lang="en-US" dirty="0" err="1"/>
              <a:t>colours</a:t>
            </a:r>
            <a:r>
              <a:rPr lang="en-US" dirty="0"/>
              <a:t>: purple=high, blue=medium, light blue=low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84095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AE1B20-CB35-48A6-AA06-B97B66124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provides insight in classification</a:t>
            </a:r>
            <a:endParaRPr lang="en-N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8FC4A1-DE45-4D4E-B411-8504A0A107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28" y="1770445"/>
            <a:ext cx="5439172" cy="4351338"/>
          </a:xfrm>
        </p:spPr>
      </p:pic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68F7D72-01F8-482B-B343-FA38B033F929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844527665"/>
              </p:ext>
            </p:extLst>
          </p:nvPr>
        </p:nvGraphicFramePr>
        <p:xfrm>
          <a:off x="5809593" y="4742809"/>
          <a:ext cx="53513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4924">
                  <a:extLst>
                    <a:ext uri="{9D8B030D-6E8A-4147-A177-3AD203B41FA5}">
                      <a16:colId xmlns:a16="http://schemas.microsoft.com/office/drawing/2014/main" val="3197014063"/>
                    </a:ext>
                  </a:extLst>
                </a:gridCol>
                <a:gridCol w="1612668">
                  <a:extLst>
                    <a:ext uri="{9D8B030D-6E8A-4147-A177-3AD203B41FA5}">
                      <a16:colId xmlns:a16="http://schemas.microsoft.com/office/drawing/2014/main" val="3729531803"/>
                    </a:ext>
                  </a:extLst>
                </a:gridCol>
                <a:gridCol w="1783796">
                  <a:extLst>
                    <a:ext uri="{9D8B030D-6E8A-4147-A177-3AD203B41FA5}">
                      <a16:colId xmlns:a16="http://schemas.microsoft.com/office/drawing/2014/main" val="2055389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Decision tree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SVM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811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Overall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0.57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176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Jaccard ‘high’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831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Jaccard ‘medium’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0.56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0.29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8039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Jaccard ‘low’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0.59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686380"/>
                  </a:ext>
                </a:extLst>
              </a:tr>
            </a:tbl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E713CA65-C74A-422A-A95A-608F9A19EF88}"/>
              </a:ext>
            </a:extLst>
          </p:cNvPr>
          <p:cNvSpPr/>
          <p:nvPr/>
        </p:nvSpPr>
        <p:spPr>
          <a:xfrm>
            <a:off x="3909847" y="2577662"/>
            <a:ext cx="1336128" cy="126819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B78ED3-CAFF-4C9A-AD2B-C2333381A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305" y="1418896"/>
            <a:ext cx="3843491" cy="32065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9829B1-F884-4762-85CA-B0E30D85E392}"/>
              </a:ext>
            </a:extLst>
          </p:cNvPr>
          <p:cNvSpPr txBox="1"/>
          <p:nvPr/>
        </p:nvSpPr>
        <p:spPr>
          <a:xfrm>
            <a:off x="8688848" y="1770445"/>
            <a:ext cx="33382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Explicit consequences of venue types for the crime classification may be taken into account in design and planning.</a:t>
            </a:r>
            <a:endParaRPr lang="en-NL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0F5336C-647F-4C83-BB37-5999ED3C90D8}"/>
              </a:ext>
            </a:extLst>
          </p:cNvPr>
          <p:cNvCxnSpPr>
            <a:cxnSpLocks/>
            <a:stCxn id="8" idx="7"/>
          </p:cNvCxnSpPr>
          <p:nvPr/>
        </p:nvCxnSpPr>
        <p:spPr>
          <a:xfrm flipV="1">
            <a:off x="5050304" y="2691962"/>
            <a:ext cx="1895723" cy="7142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949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492</Words>
  <Application>Microsoft Office PowerPoint</Application>
  <PresentationFormat>Widescreen</PresentationFormat>
  <Paragraphs>75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Crime and the city</vt:lpstr>
      <vt:lpstr>Complexity of city planning</vt:lpstr>
      <vt:lpstr>Approach</vt:lpstr>
      <vt:lpstr>Spatial distribution of crime</vt:lpstr>
      <vt:lpstr>Spatial distribution of public venue clusters</vt:lpstr>
      <vt:lpstr>Mapping of crime to venue composition</vt:lpstr>
      <vt:lpstr>Clustering by venue is not very distinctive</vt:lpstr>
      <vt:lpstr>Automated prediction of crime by public venue composition</vt:lpstr>
      <vt:lpstr>Modeling provides insight in classification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Crime and the city</dc:title>
  <dc:creator>Ruben Sharpe</dc:creator>
  <cp:lastModifiedBy>Ruben Sharpe</cp:lastModifiedBy>
  <cp:revision>31</cp:revision>
  <dcterms:created xsi:type="dcterms:W3CDTF">2021-03-24T16:00:28Z</dcterms:created>
  <dcterms:modified xsi:type="dcterms:W3CDTF">2021-03-26T18:17:21Z</dcterms:modified>
</cp:coreProperties>
</file>